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10" r:id="rId2"/>
  </p:sldMasterIdLst>
  <p:notesMasterIdLst>
    <p:notesMasterId r:id="rId26"/>
  </p:notesMasterIdLst>
  <p:sldIdLst>
    <p:sldId id="402" r:id="rId3"/>
    <p:sldId id="381" r:id="rId4"/>
    <p:sldId id="331" r:id="rId5"/>
    <p:sldId id="389" r:id="rId6"/>
    <p:sldId id="410" r:id="rId7"/>
    <p:sldId id="406" r:id="rId8"/>
    <p:sldId id="414" r:id="rId9"/>
    <p:sldId id="407" r:id="rId10"/>
    <p:sldId id="335" r:id="rId11"/>
    <p:sldId id="339" r:id="rId12"/>
    <p:sldId id="384" r:id="rId13"/>
    <p:sldId id="385" r:id="rId14"/>
    <p:sldId id="386" r:id="rId15"/>
    <p:sldId id="387" r:id="rId16"/>
    <p:sldId id="400" r:id="rId17"/>
    <p:sldId id="424" r:id="rId18"/>
    <p:sldId id="383" r:id="rId19"/>
    <p:sldId id="390" r:id="rId20"/>
    <p:sldId id="419" r:id="rId21"/>
    <p:sldId id="417" r:id="rId22"/>
    <p:sldId id="422" r:id="rId23"/>
    <p:sldId id="420" r:id="rId24"/>
    <p:sldId id="39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660"/>
  </p:normalViewPr>
  <p:slideViewPr>
    <p:cSldViewPr>
      <p:cViewPr varScale="1">
        <p:scale>
          <a:sx n="83" d="100"/>
          <a:sy n="83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19</a:t>
            </a:fld>
            <a:endParaRPr lang="ru-RU" altLang="ru-RU" smtClean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2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E9FF9-1358-4E4B-84E4-0208E863EE83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7433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C8C4-3021-45A9-85D2-628DC12D32F5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9089-83BA-4111-9C41-2F8CDE0BD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7F94-C6EB-4526-9320-7B2A01D94DD0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E7D1-5FBB-45DC-9FEC-184768BA9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ABA3-F459-420C-881A-994BED91778C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D0DB-011E-4D86-9167-4AE6B5CAC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92-2E5D-43E0-97E5-4A53D321AFA4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D89E-1F24-4592-9793-90196D16C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5F2B-65FB-42E7-B64B-4A87ED0AF70A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9DCA-1617-48B5-814E-09DCE0449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B082-8478-491E-B860-E71169E2E3C8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C56A-68A2-4A7D-8AFD-E85A703CC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704B-71A9-4C85-9047-80AABF6437DC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083F-A580-4E8F-89A0-6962E316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B305-CE6F-494F-AEDE-1731EF8C2283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74D2-3CE3-4351-AAD3-54E0D42F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A33E-2A72-4BF2-B3CB-117A5C378B55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A4B2-4EDF-4DCD-82D6-BE1B9B186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2D65-1ED6-4779-96A3-3739FD91B6F5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932C-B222-48AD-8E1B-2EA94A73B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F836-D659-414D-A1E7-2EADFAFB24D0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2142-B6B5-49B2-9804-13A1C937F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EEED-21E3-4A9F-A4B4-DD8793C66127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F9610-502E-4C6A-85B1-073A85217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AA36-8D99-49F1-9530-E6141D5CFA90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E659-9A19-41FF-BA93-521068079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44A6-77BB-436C-AF1A-C2B379810F8E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3BB7-019E-4F5B-8FC3-E9154239B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58A0-68AB-411A-95DC-2F3A17256309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1F4E-8E72-405C-84E3-81A459959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923D-3FEF-4BF6-9018-B6783D593E2A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10AA-07CC-462A-97B2-5CE334DD4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9459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61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4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842A306D-5FB1-4D0E-B36A-B323A4B9B402}" type="datetimeFigureOut">
              <a:rPr lang="ru-RU"/>
              <a:pPr>
                <a:defRPr/>
              </a:pPr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910343A-BD49-452B-8065-2855612B5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049815"/>
            <a:ext cx="77035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приёма в 1 класс</a:t>
            </a:r>
          </a:p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539552" y="133527"/>
            <a:ext cx="77503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образовательное </a:t>
            </a:r>
            <a:r>
              <a:rPr lang="ru-RU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28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«Мир»</a:t>
            </a:r>
            <a:endParaRPr lang="ru-RU" sz="28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539552" y="3804141"/>
            <a:ext cx="8064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(законных представителей) </a:t>
            </a:r>
            <a:endParaRPr lang="ru-RU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9388" y="1196975"/>
            <a:ext cx="87852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организацию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при получении приглашения из нескольких ОО родителям необходимо определиться с выбором школы;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родителями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соответствии с графиком приема документов;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случае неявки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(законного представителя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2"/>
          <p:cNvSpPr>
            <a:spLocks noChangeArrowheads="1"/>
          </p:cNvSpPr>
          <p:nvPr/>
        </p:nvSpPr>
        <p:spPr bwMode="auto">
          <a:xfrm>
            <a:off x="468313" y="1636713"/>
            <a:ext cx="85693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рождении ребенка;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 ребенка по месту жительства (форма № 8);  или по месту пребывания на закреплённой территории(форма № 3); или документ, содержащий сведения о регистрации ребёнка по месту жительства или по месту пребывания на закреплённой территории;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паспорт одного из родителей (законных представителей) с отметкой о регистрации по месту жительства;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СНИЛС, ИНН ребёнка </a:t>
            </a:r>
          </a:p>
          <a:p>
            <a:pPr indent="114300">
              <a:buFont typeface="Wingdings" pitchFamily="2" charset="2"/>
              <a:buChar char="ü"/>
            </a:pPr>
            <a:endParaRPr lang="ru-RU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>
              <a:solidFill>
                <a:srgbClr val="EC1E0E"/>
              </a:solidFill>
              <a:latin typeface="Sylfaen" pitchFamily="18" charset="0"/>
            </a:endParaRPr>
          </a:p>
        </p:txBody>
      </p:sp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249363" y="908050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следующие документы:</a:t>
            </a:r>
          </a:p>
        </p:txBody>
      </p:sp>
      <p:sp>
        <p:nvSpPr>
          <p:cNvPr id="67587" name="Прямоугольник 1"/>
          <p:cNvSpPr>
            <a:spLocks noChangeArrowheads="1"/>
          </p:cNvSpPr>
          <p:nvPr/>
        </p:nvSpPr>
        <p:spPr bwMode="auto">
          <a:xfrm>
            <a:off x="1908175" y="217488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</a:t>
            </a:r>
            <a:b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проживание ребенка на закрепленной территории</a:t>
            </a:r>
            <a:r>
              <a:rPr lang="ru-RU" sz="28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1484313"/>
            <a:ext cx="87852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643702" y="1196752"/>
            <a:ext cx="821537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жительства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пребывания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</a:p>
          <a:p>
            <a:pPr indent="114300" algn="just">
              <a:buFont typeface="Wingdings" pitchFamily="2" charset="2"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№ 3);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одного из родителей (законных представителей) с отметкой о регистрации по месту жительства;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справка о регистрации по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один из перечисленных документов.</a:t>
            </a:r>
          </a:p>
          <a:p>
            <a:pPr indent="114300" algn="ctr" eaLnBrk="0" hangingPunct="0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188913"/>
            <a:ext cx="8785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Принятие решения о приеме </a:t>
            </a:r>
            <a:b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или </a:t>
            </a: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об отказе в приеме в первый класс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68313" y="1557338"/>
            <a:ext cx="81359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Зачисление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первый класс образовательной организации оформляется приказом в течение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 рабочих дней после завершения приема заявлений (30.06 текущего года)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2-ом этапе – через 5  рабочих дней после приёма оригиналов документов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принятии решения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 отказе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зачислении должностное лицо образовательной организации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течение 3 рабочих дней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после принятия такого решения направляет родителю уведомление об отказе в зачислении.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50825" y="188913"/>
            <a:ext cx="8534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Основания </a:t>
            </a: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для  отказа в приёме документов 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179388" y="1196752"/>
            <a:ext cx="86058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Прямоугольник 1"/>
          <p:cNvSpPr>
            <a:spLocks noChangeArrowheads="1"/>
          </p:cNvSpPr>
          <p:nvPr/>
        </p:nvSpPr>
        <p:spPr bwMode="auto">
          <a:xfrm>
            <a:off x="1042988" y="692150"/>
            <a:ext cx="77771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Конфликтная  комиссия </a:t>
            </a:r>
          </a:p>
          <a:p>
            <a:pPr algn="ctr"/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находится в отделе образования  </a:t>
            </a:r>
          </a:p>
          <a:p>
            <a:pPr algn="ctr"/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находится по </a:t>
            </a:r>
            <a:r>
              <a:rPr lang="ru-RU" sz="24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адресу: </a:t>
            </a:r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…………..</a:t>
            </a:r>
            <a:endParaRPr lang="ru-RU" sz="2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2" name="Прямоугольник 3"/>
          <p:cNvSpPr>
            <a:spLocks noChangeArrowheads="1"/>
          </p:cNvSpPr>
          <p:nvPr/>
        </p:nvSpPr>
        <p:spPr bwMode="auto">
          <a:xfrm>
            <a:off x="683568" y="2132856"/>
            <a:ext cx="7848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Основная задача конфликтной комиссии: обеспечение реализации права на получение общего образования детей, проживающих на территории района, в том числе урегулирование спорных вопросов при реализации права на получение общего образования.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ea typeface="MS Mincho" pitchFamily="49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456" y="516391"/>
            <a:ext cx="5541999" cy="752369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Обновлённые стандарты ФГОС</a:t>
            </a:r>
            <a: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77065"/>
            <a:ext cx="84249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в каждой школе РФ начали действовать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обновлённых ФГОС сформулированы максимально конкретные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предметам всей школьной программы соответствующего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позволяющие ответить на вопросы: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конкретно школьник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знать, чем овладеет и что освоит.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Расширена вариативность выбора. Наряду с привычными механизмами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у школы появляется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разрабатывать и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программы углубленного изучения отдельных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5" y="260649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otradnyj-sosh.rnd.eduru.ru/media/2022/05/20/1297936377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437112"/>
            <a:ext cx="3816424" cy="23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74754" name="Picture 5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713288"/>
            <a:ext cx="1308100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5" name="Picture 5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286375"/>
            <a:ext cx="993775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641850"/>
            <a:ext cx="1135063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357813"/>
            <a:ext cx="92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14875"/>
            <a:ext cx="1244600" cy="1579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9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90011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0" name="Picture 5" descr="Attach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4716463"/>
            <a:ext cx="1143000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1" name="Picture 5" descr="Attach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86375"/>
            <a:ext cx="914400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2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643438"/>
            <a:ext cx="1243012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3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275" y="5126038"/>
            <a:ext cx="944563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  <a:extLst/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Финансовая</a:t>
            </a:r>
            <a:endParaRPr lang="ru-RU" sz="2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грамотность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5003800" y="1916113"/>
            <a:ext cx="325438" cy="11525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1403648" y="692696"/>
            <a:ext cx="7413699" cy="70802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</a:t>
            </a:r>
            <a:r>
              <a:rPr lang="ru-RU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осуществляется:</a:t>
            </a:r>
            <a:endParaRPr lang="ru-RU" sz="20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pic>
        <p:nvPicPr>
          <p:cNvPr id="15" name="Рисунок 14" descr="2024-02-11_21-29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14488"/>
            <a:ext cx="7149530" cy="4786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  <a:extLst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 smtClean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</a:t>
            </a: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длятся - 35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минут,</a:t>
            </a:r>
            <a:endParaRPr lang="en-US" altLang="ru-RU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</a:t>
            </a: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8888" y="1268413"/>
            <a:ext cx="7343775" cy="3735387"/>
          </a:xfrm>
          <a:prstGeom prst="rect">
            <a:avLst/>
          </a:prstGeom>
          <a:noFill/>
          <a:ln/>
          <a:extLst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</a:t>
            </a: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программа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«Разговоры о важном»</a:t>
            </a:r>
            <a:r>
              <a:rPr lang="ru-RU" sz="2400" dirty="0">
                <a:solidFill>
                  <a:srgbClr val="4B4BC1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профориентация</a:t>
            </a:r>
            <a:endParaRPr lang="ru-RU" sz="2400" b="1" dirty="0">
              <a:solidFill>
                <a:srgbClr val="4B4BC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развитие личности школьников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кружках и студиях дополнительного образования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i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3200" i="1" dirty="0" smtClean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7884368" y="197031"/>
            <a:ext cx="1112293" cy="88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Рисунок 5" descr="C:\Users\сарычевавн.471SPB\Desktop\My2TM7bGz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664" y="4325788"/>
            <a:ext cx="2827214" cy="21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3004418" cy="20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23838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4"/>
          <p:cNvGrpSpPr>
            <a:grpSpLocks noChangeAspect="1"/>
          </p:cNvGrpSpPr>
          <p:nvPr/>
        </p:nvGrpSpPr>
        <p:grpSpPr bwMode="auto">
          <a:xfrm>
            <a:off x="-252413" y="4365625"/>
            <a:ext cx="7334251" cy="4052888"/>
            <a:chOff x="5102" y="3317"/>
            <a:chExt cx="8328" cy="3832"/>
          </a:xfrm>
        </p:grpSpPr>
        <p:sp>
          <p:nvSpPr>
            <p:cNvPr id="8090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0904" name="Picture 5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934075" y="2141538"/>
            <a:ext cx="3014663" cy="4441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педагоги-психологи;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учителя-логопеды;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 педагоги;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классные руководители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2109788"/>
            <a:ext cx="51133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ru-RU" sz="2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состоянии дезадаптации.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484188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solidFill>
                <a:srgbClr val="AE36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24744"/>
            <a:ext cx="7920037" cy="511187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  НАШЕЙ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ГИМНАЗИИ,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 КОТОРОМ   ВЫ  НАЙДЁТЕ   ВСЮ    ИНТЕРЕСУЮЩУЮ  ВАС ИНФОРМАЦИЮ :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https://gymnasiummir.educhr.ru</a:t>
            </a:r>
            <a:r>
              <a:rPr lang="en-US" sz="32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2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3573463"/>
            <a:ext cx="77755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539750" y="260350"/>
            <a:ext cx="79930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endParaRPr lang="en-US" sz="28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подачи электронного заявления через</a:t>
            </a:r>
            <a:endParaRPr lang="ru-RU" sz="24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портал «Государственные и муниципальные </a:t>
            </a:r>
            <a:r>
              <a:rPr lang="ru-RU" sz="2400" b="1" dirty="0" smtClean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услуги»</a:t>
            </a:r>
            <a:endParaRPr lang="en-US" sz="2400" b="1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827088" y="2492375"/>
            <a:ext cx="788511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 Портале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электронного заявления необходимо заранее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EC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«Многофункциональный центр предоставления государственных и муниципальных услуг» -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заявление заполняется специалистами МФЦ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EC1E0E"/>
                </a:solidFill>
              </a:rPr>
              <a:t>              </a:t>
            </a:r>
            <a:endParaRPr lang="ru-RU" sz="2400" b="1" dirty="0">
              <a:solidFill>
                <a:srgbClr val="EC1E0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476250"/>
            <a:ext cx="7707312" cy="142875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Особенности подачи </a:t>
            </a:r>
            <a:r>
              <a:rPr lang="en-US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электронного заявления через МФЦ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700213"/>
            <a:ext cx="7775575" cy="41767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Родитель (законный представитель) предоставляет следующие документы: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гражданина;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Оригинал свидетельства о рождении ребёнка или документ, подтверждающий родство заявителя.</a:t>
            </a:r>
          </a:p>
          <a:p>
            <a:pPr>
              <a:buFont typeface="Wingdings 3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81375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3"/>
          <p:cNvSpPr>
            <a:spLocks noChangeArrowheads="1"/>
          </p:cNvSpPr>
          <p:nvPr/>
        </p:nvSpPr>
        <p:spPr bwMode="auto">
          <a:xfrm>
            <a:off x="1763713" y="358775"/>
            <a:ext cx="67675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6" name="Прямоугольник 8"/>
          <p:cNvSpPr>
            <a:spLocks noChangeArrowheads="1"/>
          </p:cNvSpPr>
          <p:nvPr/>
        </p:nvSpPr>
        <p:spPr bwMode="auto">
          <a:xfrm>
            <a:off x="919163" y="3627438"/>
            <a:ext cx="79740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название населённого 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пункта:</a:t>
            </a:r>
            <a:b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   название </a:t>
            </a: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улицы, номер дома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u="sng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 - в </a:t>
            </a:r>
            <a:r>
              <a:rPr lang="ru-RU" sz="2000" b="1" dirty="0" smtClean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микрорайоне</a:t>
            </a:r>
            <a:endParaRPr lang="ru-RU" sz="20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353535"/>
              </a:buClr>
            </a:pPr>
            <a:endParaRPr lang="ru-RU" sz="24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60525" y="3175000"/>
            <a:ext cx="6770688" cy="5000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   ЧОУ «Гимназия «Мир»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1116013" y="5056188"/>
            <a:ext cx="763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__________________________________________________________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0000" y="876300"/>
            <a:ext cx="7272338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этап ( 01апреля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- 30 июня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подача заявлений гражданами, чьи дети имеют преимущественное право при приеме в образовательную организацию (региональная и федеральная льгота) и дети проживающие на закреплённой территории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желающие обучаться в нашей гимназии, при наличии свободных мест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777162" cy="95885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Категории детей, имеющих преимущественное право при зачислении в 1 класс</a:t>
            </a:r>
            <a:b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8208962" cy="446405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военнослужащих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(Федеральный закон от 27.05.1998 № 76-ФЗ 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«О статусе военнослужащих» ст. 19 п. 6)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сотрудников полиции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(Федеральный закон от 07.02.2011 № 3-ФЗ «О полиции» ст. 46 п. 6)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Дети сотрудников некоторых органов исполнительной власти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Полнородные и неполнородные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РФ»</a:t>
            </a:r>
          </a:p>
          <a:p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родитель которых занимает штатную должность в данной общеобразовательной организации (распоряжение комитета по образованию СПБ от 18.11.2014 № 5208-р)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692275" y="1484313"/>
            <a:ext cx="7200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этап (с 06 июля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05 сентября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2024)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подача заявлений гражданами, чьи дети </a:t>
            </a: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проживают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закрепленной территории 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187450" y="3500438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приёма –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свободных мест!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1692275" y="417513"/>
            <a:ext cx="67675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32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8775" y="1196975"/>
            <a:ext cx="8426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dirty="0">
                <a:latin typeface="Sylfaen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родителем       приглашения в образовательную организацию с указанием даты и времени приема документов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следующие сроки: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– не ранее 30 дней с даты начала приема,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 30 июня текущего года;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начала приема,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 30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подачи заявления;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Дата и время подачи заявления не имеет значения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1449</Words>
  <Application>Microsoft Office PowerPoint</Application>
  <PresentationFormat>Экран (4:3)</PresentationFormat>
  <Paragraphs>185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SimSun</vt:lpstr>
      <vt:lpstr>SimSun-ExtB</vt:lpstr>
      <vt:lpstr>Arial</vt:lpstr>
      <vt:lpstr>ArialMT</vt:lpstr>
      <vt:lpstr>Calibri</vt:lpstr>
      <vt:lpstr>Candara</vt:lpstr>
      <vt:lpstr>Century Gothic</vt:lpstr>
      <vt:lpstr>MS Mincho</vt:lpstr>
      <vt:lpstr>Sylfaen</vt:lpstr>
      <vt:lpstr>Times New Roman</vt:lpstr>
      <vt:lpstr>Wingdings</vt:lpstr>
      <vt:lpstr>Wingdings 3</vt:lpstr>
      <vt:lpstr>Легкий дым</vt:lpstr>
      <vt:lpstr>1_Легкий дым</vt:lpstr>
      <vt:lpstr>Презентация PowerPoint</vt:lpstr>
      <vt:lpstr>Презентация PowerPoint</vt:lpstr>
      <vt:lpstr>Презентация PowerPoint</vt:lpstr>
      <vt:lpstr>Особенности подачи   электронного заявления через МФЦ</vt:lpstr>
      <vt:lpstr>Презентация PowerPoint</vt:lpstr>
      <vt:lpstr>Презентация PowerPoint</vt:lpstr>
      <vt:lpstr>Категории детей, имеющих преимущественное право при зачислении в 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Обновлённые стандарты ФГОС </vt:lpstr>
      <vt:lpstr>Презентация PowerPoint</vt:lpstr>
      <vt:lpstr>Презентация PowerPoint</vt:lpstr>
      <vt:lpstr>Предметы  учебного  плана</vt:lpstr>
      <vt:lpstr>Презентация PowerPoint</vt:lpstr>
      <vt:lpstr>Презентация PowerPoint</vt:lpstr>
      <vt:lpstr>Презентация PowerPoint</vt:lpstr>
      <vt:lpstr>САЙТ   НАШЕЙ   ГИМНАЗИИ,   НА   КОТОРОМ   ВЫ  НАЙДЁТЕ   ВСЮ    ИНТЕРЕСУЮЩУЮ  ВАС ИНФОРМАЦИЮ :   https://gymnasiummir.educhr.ru/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2024-02-27T08:27:24Z</dcterms:modified>
</cp:coreProperties>
</file>